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39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6556199999999999"/>
          <c:y val="9.4261399999999995E-2"/>
          <c:w val="0.82943800000000001"/>
          <c:h val="0.80987900000000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SAT</c:v>
                </c:pt>
                <c:pt idx="1">
                  <c:v>ACT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F6-4E8A-8FAC-BFF73F6DEC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5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SAT</c:v>
                </c:pt>
                <c:pt idx="1">
                  <c:v>ACT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100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F6-4E8A-8FAC-BFF73F6DEC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381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sz="52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4500" b="0" i="0" u="none" strike="noStrike">
                    <a:solidFill>
                      <a:srgbClr val="838787"/>
                    </a:solidFill>
                    <a:latin typeface="Avenir Next Medium"/>
                  </a:defRPr>
                </a:pPr>
                <a:r>
                  <a:rPr lang="en-SG" sz="4500" b="0" i="0" u="none" strike="noStrike">
                    <a:solidFill>
                      <a:srgbClr val="838787"/>
                    </a:solidFill>
                    <a:latin typeface="Avenir Next Medium"/>
                  </a:rPr>
                  <a:t>Participation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extTo"/>
        <c:spPr>
          <a:ln w="381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52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117133"/>
          <c:y val="0"/>
          <c:w val="0.85004400000000002"/>
          <c:h val="9.0952000000000005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4500" b="0" i="0" u="none" strike="noStrike">
              <a:solidFill>
                <a:srgbClr val="838787"/>
              </a:solidFill>
              <a:latin typeface="Avenir Next Demi Bold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6556199999999999"/>
          <c:y val="9.4261399999999995E-2"/>
          <c:w val="0.82943800000000001"/>
          <c:h val="0.80987900000000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SAT</c:v>
                </c:pt>
                <c:pt idx="1">
                  <c:v>ACT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83</c:v>
                </c:pt>
                <c:pt idx="1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BD-4164-8D53-C2E2EF572C6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5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SAT</c:v>
                </c:pt>
                <c:pt idx="1">
                  <c:v>ACT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97</c:v>
                </c:pt>
                <c:pt idx="1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BD-4164-8D53-C2E2EF572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381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sz="52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4500" b="0" i="0" u="none" strike="noStrike">
                    <a:solidFill>
                      <a:srgbClr val="838787"/>
                    </a:solidFill>
                    <a:latin typeface="Avenir Next Medium"/>
                  </a:defRPr>
                </a:pPr>
                <a:r>
                  <a:rPr lang="en-SG" sz="4500" b="0" i="0" u="none" strike="noStrike">
                    <a:solidFill>
                      <a:srgbClr val="838787"/>
                    </a:solidFill>
                    <a:latin typeface="Avenir Next Medium"/>
                  </a:rPr>
                  <a:t>Participation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extTo"/>
        <c:spPr>
          <a:ln w="381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52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117133"/>
          <c:y val="0"/>
          <c:w val="0.85004400000000002"/>
          <c:h val="9.0952000000000005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4500" b="0" i="0" u="none" strike="noStrike">
              <a:solidFill>
                <a:srgbClr val="838787"/>
              </a:solidFill>
              <a:latin typeface="Avenir Next Demi Bold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13"/>
          </p:nvPr>
        </p:nvSpPr>
        <p:spPr>
          <a:xfrm>
            <a:off x="12192000" y="-177800"/>
            <a:ext cx="12192000" cy="716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sz="half" idx="14"/>
          </p:nvPr>
        </p:nvSpPr>
        <p:spPr>
          <a:xfrm>
            <a:off x="12192000" y="6451600"/>
            <a:ext cx="12192000" cy="82973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idx="15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Text"/>
          <p:cNvSpPr txBox="1">
            <a:spLocks noGrp="1"/>
          </p:cNvSpPr>
          <p:nvPr>
            <p:ph type="body" sz="quarter" idx="15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1049000" y="3721100"/>
            <a:ext cx="125730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Image"/>
          <p:cNvSpPr>
            <a:spLocks noGrp="1"/>
          </p:cNvSpPr>
          <p:nvPr>
            <p:ph type="pic" idx="14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>
            <a:spLocks noGrp="1"/>
          </p:cNvSpPr>
          <p:nvPr>
            <p:ph type="pic" idx="13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2" name="Image"/>
          <p:cNvSpPr>
            <a:spLocks noGrp="1"/>
          </p:cNvSpPr>
          <p:nvPr>
            <p:ph type="pic" idx="14"/>
          </p:nvPr>
        </p:nvSpPr>
        <p:spPr>
          <a:xfrm>
            <a:off x="132588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AT &amp; ACT"/>
          <p:cNvSpPr txBox="1">
            <a:spLocks noGrp="1"/>
          </p:cNvSpPr>
          <p:nvPr>
            <p:ph type="ctrTitle"/>
          </p:nvPr>
        </p:nvSpPr>
        <p:spPr>
          <a:xfrm>
            <a:off x="699560" y="9143633"/>
            <a:ext cx="20825910" cy="3810001"/>
          </a:xfrm>
          <a:prstGeom prst="rect">
            <a:avLst/>
          </a:prstGeom>
        </p:spPr>
        <p:txBody>
          <a:bodyPr/>
          <a:lstStyle>
            <a:lvl1pPr defTabSz="792479">
              <a:defRPr sz="29088"/>
            </a:lvl1pPr>
          </a:lstStyle>
          <a:p>
            <a:r>
              <a:rPr dirty="0"/>
              <a:t>SAT &amp; ACT</a:t>
            </a:r>
          </a:p>
        </p:txBody>
      </p:sp>
      <p:sp>
        <p:nvSpPr>
          <p:cNvPr id="167" name="Insights into"/>
          <p:cNvSpPr txBox="1">
            <a:spLocks noGrp="1"/>
          </p:cNvSpPr>
          <p:nvPr>
            <p:ph type="subTitle" sz="quarter" idx="1"/>
          </p:nvPr>
        </p:nvSpPr>
        <p:spPr>
          <a:xfrm>
            <a:off x="762000" y="5994400"/>
            <a:ext cx="22860001" cy="2540001"/>
          </a:xfrm>
          <a:prstGeom prst="rect">
            <a:avLst/>
          </a:prstGeom>
        </p:spPr>
        <p:txBody>
          <a:bodyPr/>
          <a:lstStyle/>
          <a:p>
            <a:r>
              <a:t>Insights into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otal score: state comparison (SAT)"/>
          <p:cNvSpPr txBox="1">
            <a:spLocks noGrp="1"/>
          </p:cNvSpPr>
          <p:nvPr>
            <p:ph type="title"/>
          </p:nvPr>
        </p:nvSpPr>
        <p:spPr>
          <a:xfrm>
            <a:off x="762000" y="27024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Total score: state comparison (SAT)</a:t>
            </a:r>
          </a:p>
        </p:txBody>
      </p:sp>
      <p:grpSp>
        <p:nvGrpSpPr>
          <p:cNvPr id="210" name="Group"/>
          <p:cNvGrpSpPr/>
          <p:nvPr/>
        </p:nvGrpSpPr>
        <p:grpSpPr>
          <a:xfrm>
            <a:off x="234736" y="4046368"/>
            <a:ext cx="23914528" cy="7154150"/>
            <a:chOff x="0" y="0"/>
            <a:chExt cx="23914526" cy="7154149"/>
          </a:xfrm>
        </p:grpSpPr>
        <p:pic>
          <p:nvPicPr>
            <p:cNvPr id="208" name="sat total 17.png" descr="sat total 17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022462" cy="7154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2914" y="1872"/>
              <a:ext cx="11911613" cy="7150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otal score: state comparison (ACT)"/>
          <p:cNvSpPr txBox="1">
            <a:spLocks noGrp="1"/>
          </p:cNvSpPr>
          <p:nvPr>
            <p:ph type="title"/>
          </p:nvPr>
        </p:nvSpPr>
        <p:spPr>
          <a:xfrm>
            <a:off x="762000" y="27024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Total score: state comparison (ACT)</a:t>
            </a:r>
          </a:p>
        </p:txBody>
      </p:sp>
      <p:grpSp>
        <p:nvGrpSpPr>
          <p:cNvPr id="215" name="Group"/>
          <p:cNvGrpSpPr/>
          <p:nvPr/>
        </p:nvGrpSpPr>
        <p:grpSpPr>
          <a:xfrm>
            <a:off x="323227" y="3896089"/>
            <a:ext cx="23737546" cy="7095649"/>
            <a:chOff x="0" y="0"/>
            <a:chExt cx="23737545" cy="7095648"/>
          </a:xfrm>
        </p:grpSpPr>
        <p:pic>
          <p:nvPicPr>
            <p:cNvPr id="21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429"/>
              <a:ext cx="11960070" cy="7072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4" name="act composite 2018.png" descr="act composite 2018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25768" y="0"/>
              <a:ext cx="11911777" cy="70956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olorado: so long and farewell, act"/>
          <p:cNvSpPr txBox="1">
            <a:spLocks noGrp="1"/>
          </p:cNvSpPr>
          <p:nvPr>
            <p:ph type="title"/>
          </p:nvPr>
        </p:nvSpPr>
        <p:spPr>
          <a:xfrm>
            <a:off x="762000" y="27024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colorado: so long and farewell, act</a:t>
            </a:r>
          </a:p>
        </p:txBody>
      </p:sp>
      <p:graphicFrame>
        <p:nvGraphicFramePr>
          <p:cNvPr id="218" name="2D Column Chart"/>
          <p:cNvGraphicFramePr/>
          <p:nvPr/>
        </p:nvGraphicFramePr>
        <p:xfrm>
          <a:off x="147842" y="2079628"/>
          <a:ext cx="13564484" cy="11746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9" name="Lawmakers vote for Dept. of Education to take bids for college entrance exam in 2015…"/>
          <p:cNvSpPr txBox="1"/>
          <p:nvPr/>
        </p:nvSpPr>
        <p:spPr>
          <a:xfrm>
            <a:off x="14212612" y="2724684"/>
            <a:ext cx="9498527" cy="976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Lawmakers vote for Dept. of Education to take bids for college entrance exam in 2015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2015: State picks SAT as state-wide testing requirement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SAT chosen as state-wide college testing requirement: high schoolers to take test, juniors primed via PSAT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Transition: High school juniors start in 2016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100% participation attained in 2018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Florida: victory cigar in sight?"/>
          <p:cNvSpPr txBox="1">
            <a:spLocks noGrp="1"/>
          </p:cNvSpPr>
          <p:nvPr>
            <p:ph type="title"/>
          </p:nvPr>
        </p:nvSpPr>
        <p:spPr>
          <a:xfrm>
            <a:off x="762000" y="27024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Florida: victory cigar in sight?</a:t>
            </a:r>
          </a:p>
        </p:txBody>
      </p:sp>
      <p:graphicFrame>
        <p:nvGraphicFramePr>
          <p:cNvPr id="222" name="2D Column Chart"/>
          <p:cNvGraphicFramePr/>
          <p:nvPr/>
        </p:nvGraphicFramePr>
        <p:xfrm>
          <a:off x="147842" y="2079628"/>
          <a:ext cx="13564484" cy="11746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3" name="Florida has the highest combined participation rate in 2018.…"/>
          <p:cNvSpPr txBox="1"/>
          <p:nvPr/>
        </p:nvSpPr>
        <p:spPr>
          <a:xfrm>
            <a:off x="14212613" y="4020084"/>
            <a:ext cx="9498526" cy="717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Florida has the highest combined participation rate in 2018.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Students must pass exit exams or achieved specified scores on ACT or SAT.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14% YOY increase for SAT.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Why? Free test sessions provided by schools.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What the college board should do"/>
          <p:cNvSpPr txBox="1">
            <a:spLocks noGrp="1"/>
          </p:cNvSpPr>
          <p:nvPr>
            <p:ph type="title"/>
          </p:nvPr>
        </p:nvSpPr>
        <p:spPr>
          <a:xfrm>
            <a:off x="762000" y="27024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What the college board should do</a:t>
            </a:r>
          </a:p>
        </p:txBody>
      </p:sp>
      <p:sp>
        <p:nvSpPr>
          <p:cNvPr id="226" name="Influence state school districts and push them them to include PSAT for high school juniors.…"/>
          <p:cNvSpPr txBox="1"/>
          <p:nvPr/>
        </p:nvSpPr>
        <p:spPr>
          <a:xfrm>
            <a:off x="947035" y="2182376"/>
            <a:ext cx="22489929" cy="102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Influence state school districts and push them them to include PSAT for high school juniors.    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Fee waivers to cover test costs: lower entry barrier for lower-income students.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SAT School Days: Offer to as many schools as possible. Making tests as convenient as possible means students are more likely to take up the test.    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Create more partnerships with study platforms to make it easier for students to learn and practise the tests (Khan Academy). It’s s a form of advertisement as well, making the SAT brand stand out.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Make more visits to schools: educate the students on the possibilities that lie ahead for them, of which a college-bound education should be made prominent. 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Hold talks or conferences near schooling districts, success college stories stemming from a good SAT score make for good product placements.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OVERVIEW"/>
          <p:cNvSpPr txBox="1">
            <a:spLocks noGrp="1"/>
          </p:cNvSpPr>
          <p:nvPr>
            <p:ph type="title"/>
          </p:nvPr>
        </p:nvSpPr>
        <p:spPr>
          <a:xfrm>
            <a:off x="762000" y="431800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OVERVIEW</a:t>
            </a:r>
          </a:p>
        </p:txBody>
      </p:sp>
      <p:sp>
        <p:nvSpPr>
          <p:cNvPr id="170" name="SAT &amp; ACT: What are they and how do they differ?…"/>
          <p:cNvSpPr txBox="1">
            <a:spLocks noGrp="1"/>
          </p:cNvSpPr>
          <p:nvPr>
            <p:ph type="body" idx="1"/>
          </p:nvPr>
        </p:nvSpPr>
        <p:spPr>
          <a:xfrm>
            <a:off x="761999" y="2565399"/>
            <a:ext cx="22860001" cy="8585201"/>
          </a:xfrm>
          <a:prstGeom prst="rect">
            <a:avLst/>
          </a:prstGeom>
        </p:spPr>
        <p:txBody>
          <a:bodyPr/>
          <a:lstStyle/>
          <a:p>
            <a:r>
              <a:t>SAT &amp; ACT: What are they and how do they differ?</a:t>
            </a:r>
          </a:p>
          <a:p>
            <a:r>
              <a:t>Introduction to our data sets</a:t>
            </a:r>
          </a:p>
          <a:p>
            <a:r>
              <a:t>Analysis</a:t>
            </a:r>
          </a:p>
          <a:p>
            <a:r>
              <a:t>Recommendation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Introduction to sat &amp; act"/>
          <p:cNvSpPr txBox="1">
            <a:spLocks noGrp="1"/>
          </p:cNvSpPr>
          <p:nvPr>
            <p:ph type="title"/>
          </p:nvPr>
        </p:nvSpPr>
        <p:spPr>
          <a:xfrm>
            <a:off x="762000" y="431800"/>
            <a:ext cx="22860001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Introduction to sat &amp; act</a:t>
            </a:r>
          </a:p>
        </p:txBody>
      </p:sp>
      <p:graphicFrame>
        <p:nvGraphicFramePr>
          <p:cNvPr id="173" name="Table"/>
          <p:cNvGraphicFramePr/>
          <p:nvPr/>
        </p:nvGraphicFramePr>
        <p:xfrm>
          <a:off x="2048355" y="3252286"/>
          <a:ext cx="20298279" cy="9334475"/>
        </p:xfrm>
        <a:graphic>
          <a:graphicData uri="http://schemas.openxmlformats.org/drawingml/2006/table">
            <a:tbl>
              <a:tblPr firstRow="1" firstCol="1" bandRow="1">
                <a:tableStyleId>{EEE7283C-3CF3-47DC-8721-378D4A62B228}</a:tableStyleId>
              </a:tblPr>
              <a:tblGrid>
                <a:gridCol w="3262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7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105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6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5200" b="0">
                          <a:sym typeface="Avenir Next Demi Bold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Avenir Next Demi Bold"/>
                        </a:rPr>
                        <a:t>SAT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5200" b="0">
                          <a:sym typeface="Avenir Next Demi Bold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Avenir Next Demi Bold"/>
                        </a:rPr>
                        <a:t>ACT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6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Demi Bold"/>
                        </a:rPr>
                        <a:t>SECTIONS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Medium"/>
                        </a:rPr>
                        <a:t>MATH/EVIDENCE-BASED READING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000">
                          <a:solidFill>
                            <a:srgbClr val="FFFFFF"/>
                          </a:solidFill>
                          <a:sym typeface="Avenir Next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Medium"/>
                        </a:rPr>
                        <a:t>MATH / READING / ENGLISH / SCIENCE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6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Demi Bold"/>
                        </a:rPr>
                        <a:t>SCORING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Medium"/>
                        </a:rPr>
                        <a:t>200 - 800 PER SECTION
400 - 1600 TOTAL SCORE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000">
                          <a:solidFill>
                            <a:srgbClr val="FFFFFF"/>
                          </a:solidFill>
                          <a:sym typeface="Avenir Next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Medium"/>
                        </a:rPr>
                        <a:t>1 - 36 PER SECTION
1 - 36 AVERAGE COMPOSITE SCORE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6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Demi Bold"/>
                        </a:rPr>
                        <a:t>TIME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Medium"/>
                        </a:rPr>
                        <a:t>2 HRS 55 MINS (WITHOUT WRITING)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000">
                          <a:solidFill>
                            <a:srgbClr val="FFFFFF"/>
                          </a:solidFill>
                          <a:sym typeface="Avenir Next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Medium"/>
                        </a:rPr>
                        <a:t>3 HRS (WITHOUT ESSAY)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6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Demi Bold"/>
                        </a:rPr>
                        <a:t>COST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Medium"/>
                        </a:rPr>
                        <a:t>$50.50 (WITHOUT WRITING)
$67.00 (WITH WRITING)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000">
                          <a:solidFill>
                            <a:srgbClr val="FFFFFF"/>
                          </a:solidFill>
                          <a:sym typeface="Avenir Next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Medium"/>
                        </a:rPr>
                        <a:t>$47.50 (WITHOUT ESSAY)
$64.50 (WITH ESSAY)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HE DATA"/>
          <p:cNvSpPr txBox="1">
            <a:spLocks noGrp="1"/>
          </p:cNvSpPr>
          <p:nvPr>
            <p:ph type="title"/>
          </p:nvPr>
        </p:nvSpPr>
        <p:spPr>
          <a:xfrm>
            <a:off x="761999" y="431800"/>
            <a:ext cx="22860001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THE DATA</a:t>
            </a:r>
          </a:p>
        </p:txBody>
      </p:sp>
      <p:sp>
        <p:nvSpPr>
          <p:cNvPr id="176" name="Class of 2017 and 2018 (by state level)…"/>
          <p:cNvSpPr txBox="1">
            <a:spLocks noGrp="1"/>
          </p:cNvSpPr>
          <p:nvPr>
            <p:ph type="body" idx="1"/>
          </p:nvPr>
        </p:nvSpPr>
        <p:spPr>
          <a:xfrm>
            <a:off x="762000" y="2846971"/>
            <a:ext cx="22860000" cy="9599029"/>
          </a:xfrm>
          <a:prstGeom prst="rect">
            <a:avLst/>
          </a:prstGeom>
        </p:spPr>
        <p:txBody>
          <a:bodyPr/>
          <a:lstStyle/>
          <a:p>
            <a:pPr marL="529166" indent="-529166">
              <a:defRPr sz="4000"/>
            </a:pPr>
            <a:r>
              <a:t>Class of 2017 and 2018 (by state level)</a:t>
            </a:r>
          </a:p>
          <a:p>
            <a:pPr marL="529166" indent="-529166">
              <a:defRPr sz="4000"/>
            </a:pPr>
            <a:r>
              <a:t>SAT features: Participation rate, section score, total score</a:t>
            </a:r>
          </a:p>
          <a:p>
            <a:pPr marL="529166" indent="-529166">
              <a:defRPr sz="4000"/>
            </a:pPr>
            <a:r>
              <a:t>ACT features: Participation rate, section score, composite score</a:t>
            </a:r>
          </a:p>
          <a:p>
            <a:pPr marL="529166" indent="-529166">
              <a:defRPr sz="4000"/>
            </a:pPr>
            <a:r>
              <a:t>2017: Data provided </a:t>
            </a:r>
          </a:p>
          <a:p>
            <a:pPr marL="529166" indent="-529166">
              <a:defRPr sz="4000"/>
            </a:pPr>
            <a:r>
              <a:t>2018: Both datasets extracted from online sources (College Board, education website)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als"/>
          <p:cNvSpPr txBox="1">
            <a:spLocks noGrp="1"/>
          </p:cNvSpPr>
          <p:nvPr>
            <p:ph type="title"/>
          </p:nvPr>
        </p:nvSpPr>
        <p:spPr>
          <a:xfrm>
            <a:off x="761999" y="431800"/>
            <a:ext cx="22860001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Goals</a:t>
            </a:r>
          </a:p>
        </p:txBody>
      </p:sp>
      <p:sp>
        <p:nvSpPr>
          <p:cNvPr id="179" name="Clean the data and prepare them to analysis…"/>
          <p:cNvSpPr txBox="1">
            <a:spLocks noGrp="1"/>
          </p:cNvSpPr>
          <p:nvPr>
            <p:ph type="body" idx="1"/>
          </p:nvPr>
        </p:nvSpPr>
        <p:spPr>
          <a:xfrm>
            <a:off x="761999" y="2565400"/>
            <a:ext cx="22860001" cy="8585201"/>
          </a:xfrm>
          <a:prstGeom prst="rect">
            <a:avLst/>
          </a:prstGeom>
        </p:spPr>
        <p:txBody>
          <a:bodyPr/>
          <a:lstStyle/>
          <a:p>
            <a:pPr marL="529166" indent="-529166">
              <a:defRPr sz="4000"/>
            </a:pPr>
            <a:r>
              <a:t>Clean the data and prepare them to analysis</a:t>
            </a:r>
          </a:p>
          <a:p>
            <a:pPr marL="529166" indent="-529166">
              <a:defRPr sz="4000"/>
            </a:pPr>
            <a:r>
              <a:t>Go through exploratory data analysis and discover patterns</a:t>
            </a:r>
          </a:p>
          <a:p>
            <a:pPr marL="529166" indent="-529166">
              <a:defRPr sz="4000"/>
            </a:pPr>
            <a:r>
              <a:t>Examine patterns and visualise them</a:t>
            </a:r>
          </a:p>
          <a:p>
            <a:pPr marL="529166" indent="-529166">
              <a:defRPr sz="4000"/>
            </a:pPr>
            <a:r>
              <a:t>Provide recommendations to the College Board to increase participation rates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AT participation"/>
          <p:cNvSpPr txBox="1">
            <a:spLocks noGrp="1"/>
          </p:cNvSpPr>
          <p:nvPr>
            <p:ph type="title"/>
          </p:nvPr>
        </p:nvSpPr>
        <p:spPr>
          <a:xfrm>
            <a:off x="762000" y="270243"/>
            <a:ext cx="22860001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SAT participation</a:t>
            </a:r>
          </a:p>
        </p:txBody>
      </p:sp>
      <p:sp>
        <p:nvSpPr>
          <p:cNvPr id="182" name="Coastal states have higher participation rates…"/>
          <p:cNvSpPr txBox="1">
            <a:spLocks noGrp="1"/>
          </p:cNvSpPr>
          <p:nvPr>
            <p:ph type="body" sz="half" idx="1"/>
          </p:nvPr>
        </p:nvSpPr>
        <p:spPr>
          <a:xfrm>
            <a:off x="761999" y="9836070"/>
            <a:ext cx="22860001" cy="3796103"/>
          </a:xfrm>
          <a:prstGeom prst="rect">
            <a:avLst/>
          </a:prstGeom>
        </p:spPr>
        <p:txBody>
          <a:bodyPr/>
          <a:lstStyle/>
          <a:p>
            <a:r>
              <a:t>Coastal states have higher participation rates</a:t>
            </a:r>
          </a:p>
          <a:p>
            <a:r>
              <a:t>Big swings: Colorado, Illinois</a:t>
            </a:r>
          </a:p>
          <a:p>
            <a:r>
              <a:t>Balanced: North Carolina, South Carolina, Oregon</a:t>
            </a:r>
          </a:p>
        </p:txBody>
      </p:sp>
      <p:grpSp>
        <p:nvGrpSpPr>
          <p:cNvPr id="185" name="Group"/>
          <p:cNvGrpSpPr/>
          <p:nvPr/>
        </p:nvGrpSpPr>
        <p:grpSpPr>
          <a:xfrm>
            <a:off x="1016237" y="2528699"/>
            <a:ext cx="22992833" cy="7185704"/>
            <a:chOff x="0" y="0"/>
            <a:chExt cx="22992831" cy="7185703"/>
          </a:xfrm>
        </p:grpSpPr>
        <p:pic>
          <p:nvPicPr>
            <p:cNvPr id="183" name="sat_participation_17.jpg" descr="sat_participation_17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497126" cy="7185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sat_participation_18.jpg" descr="sat_participation_18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95704" y="0"/>
              <a:ext cx="11497128" cy="7185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2017"/>
          <p:cNvSpPr txBox="1"/>
          <p:nvPr/>
        </p:nvSpPr>
        <p:spPr>
          <a:xfrm>
            <a:off x="1009927" y="1792693"/>
            <a:ext cx="6559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2017</a:t>
            </a:r>
          </a:p>
        </p:txBody>
      </p:sp>
      <p:sp>
        <p:nvSpPr>
          <p:cNvPr id="187" name="2018"/>
          <p:cNvSpPr txBox="1"/>
          <p:nvPr/>
        </p:nvSpPr>
        <p:spPr>
          <a:xfrm>
            <a:off x="12206731" y="1792693"/>
            <a:ext cx="6559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2018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ACT participation"/>
          <p:cNvSpPr txBox="1">
            <a:spLocks noGrp="1"/>
          </p:cNvSpPr>
          <p:nvPr>
            <p:ph type="title"/>
          </p:nvPr>
        </p:nvSpPr>
        <p:spPr>
          <a:xfrm>
            <a:off x="762000" y="34644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ACT participation</a:t>
            </a:r>
          </a:p>
        </p:txBody>
      </p:sp>
      <p:sp>
        <p:nvSpPr>
          <p:cNvPr id="190" name="Southern and Rocky Mountain states dominate…"/>
          <p:cNvSpPr txBox="1">
            <a:spLocks noGrp="1"/>
          </p:cNvSpPr>
          <p:nvPr>
            <p:ph type="body" sz="half" idx="1"/>
          </p:nvPr>
        </p:nvSpPr>
        <p:spPr>
          <a:xfrm>
            <a:off x="762000" y="9761276"/>
            <a:ext cx="22860000" cy="3796102"/>
          </a:xfrm>
          <a:prstGeom prst="rect">
            <a:avLst/>
          </a:prstGeom>
        </p:spPr>
        <p:txBody>
          <a:bodyPr/>
          <a:lstStyle/>
          <a:p>
            <a:r>
              <a:t>Southern and Rocky Mountain states dominate</a:t>
            </a:r>
          </a:p>
          <a:p>
            <a:r>
              <a:t>Big swings: Colorado, Illinois</a:t>
            </a:r>
          </a:p>
          <a:p>
            <a:r>
              <a:t>Balanced: Georgia</a:t>
            </a:r>
          </a:p>
        </p:txBody>
      </p:sp>
      <p:sp>
        <p:nvSpPr>
          <p:cNvPr id="191" name="2017"/>
          <p:cNvSpPr txBox="1"/>
          <p:nvPr/>
        </p:nvSpPr>
        <p:spPr>
          <a:xfrm>
            <a:off x="1009927" y="1564093"/>
            <a:ext cx="6559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2017</a:t>
            </a:r>
          </a:p>
        </p:txBody>
      </p:sp>
      <p:sp>
        <p:nvSpPr>
          <p:cNvPr id="192" name="2018"/>
          <p:cNvSpPr txBox="1"/>
          <p:nvPr/>
        </p:nvSpPr>
        <p:spPr>
          <a:xfrm>
            <a:off x="12206730" y="1564093"/>
            <a:ext cx="6559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2018</a:t>
            </a:r>
          </a:p>
        </p:txBody>
      </p:sp>
      <p:grpSp>
        <p:nvGrpSpPr>
          <p:cNvPr id="195" name="Group"/>
          <p:cNvGrpSpPr/>
          <p:nvPr/>
        </p:nvGrpSpPr>
        <p:grpSpPr>
          <a:xfrm>
            <a:off x="756139" y="2356020"/>
            <a:ext cx="22871722" cy="7234932"/>
            <a:chOff x="0" y="0"/>
            <a:chExt cx="22871720" cy="7234931"/>
          </a:xfrm>
        </p:grpSpPr>
        <p:pic>
          <p:nvPicPr>
            <p:cNvPr id="193" name="act_participation_17.jpg" descr="act_participation_17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575891" cy="7234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4" name="act_participation_18.jpg" descr="act_participation_18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95829" y="0"/>
              <a:ext cx="11575892" cy="7234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articipation: The ups and downs"/>
          <p:cNvSpPr txBox="1">
            <a:spLocks noGrp="1"/>
          </p:cNvSpPr>
          <p:nvPr>
            <p:ph type="title"/>
          </p:nvPr>
        </p:nvSpPr>
        <p:spPr>
          <a:xfrm>
            <a:off x="762000" y="27024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Participation: The ups and downs</a:t>
            </a: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920" y="2050882"/>
            <a:ext cx="13836603" cy="9614236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AT participation rose significantly…"/>
          <p:cNvSpPr txBox="1"/>
          <p:nvPr/>
        </p:nvSpPr>
        <p:spPr>
          <a:xfrm>
            <a:off x="1079502" y="4663594"/>
            <a:ext cx="7947295" cy="339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SAT participation rose significantly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ACT participation drops slightly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which graduating class did better?"/>
          <p:cNvSpPr txBox="1">
            <a:spLocks noGrp="1"/>
          </p:cNvSpPr>
          <p:nvPr>
            <p:ph type="title"/>
          </p:nvPr>
        </p:nvSpPr>
        <p:spPr>
          <a:xfrm>
            <a:off x="762000" y="27024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which graduating class did better?</a:t>
            </a:r>
          </a:p>
        </p:txBody>
      </p:sp>
      <p:sp>
        <p:nvSpPr>
          <p:cNvPr id="202" name="SAT"/>
          <p:cNvSpPr txBox="1"/>
          <p:nvPr/>
        </p:nvSpPr>
        <p:spPr>
          <a:xfrm>
            <a:off x="3074630" y="1792693"/>
            <a:ext cx="6559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>
              <a:defRPr sz="4000"/>
            </a:lvl1pPr>
          </a:lstStyle>
          <a:p>
            <a:r>
              <a:t>SAT</a:t>
            </a:r>
          </a:p>
        </p:txBody>
      </p:sp>
      <p:sp>
        <p:nvSpPr>
          <p:cNvPr id="203" name="ACT"/>
          <p:cNvSpPr txBox="1"/>
          <p:nvPr/>
        </p:nvSpPr>
        <p:spPr>
          <a:xfrm>
            <a:off x="14855867" y="1792693"/>
            <a:ext cx="6559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>
              <a:defRPr sz="4000"/>
            </a:lvl1pPr>
          </a:lstStyle>
          <a:p>
            <a:r>
              <a:t>ACT</a:t>
            </a:r>
          </a:p>
        </p:txBody>
      </p:sp>
      <p:pic>
        <p:nvPicPr>
          <p:cNvPr id="204" name="sat 17 18 total score scatter.png" descr="sat 17 18 total score sca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34" y="2655864"/>
            <a:ext cx="10985287" cy="10404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act composite 17 18.png" descr="act composite 17 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533" y="2653896"/>
            <a:ext cx="11198363" cy="10408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519</Words>
  <Application>Microsoft Office PowerPoint</Application>
  <PresentationFormat>Custom</PresentationFormat>
  <Paragraphs>73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Avenir Next</vt:lpstr>
      <vt:lpstr>Avenir Next Demi Bold</vt:lpstr>
      <vt:lpstr>Avenir Next Medium</vt:lpstr>
      <vt:lpstr>DIN Alternate</vt:lpstr>
      <vt:lpstr>DIN Condensed</vt:lpstr>
      <vt:lpstr>Helvetica</vt:lpstr>
      <vt:lpstr>Helvetica Neue</vt:lpstr>
      <vt:lpstr>New_Template7</vt:lpstr>
      <vt:lpstr>SAT &amp; ACT</vt:lpstr>
      <vt:lpstr>OVERVIEW</vt:lpstr>
      <vt:lpstr>Introduction to sat &amp; act</vt:lpstr>
      <vt:lpstr>THE DATA</vt:lpstr>
      <vt:lpstr>Goals</vt:lpstr>
      <vt:lpstr>SAT participation</vt:lpstr>
      <vt:lpstr>ACT participation</vt:lpstr>
      <vt:lpstr>Participation: The ups and downs</vt:lpstr>
      <vt:lpstr>which graduating class did better?</vt:lpstr>
      <vt:lpstr>Total score: state comparison (SAT)</vt:lpstr>
      <vt:lpstr>Total score: state comparison (ACT)</vt:lpstr>
      <vt:lpstr>colorado: so long and farewell, act</vt:lpstr>
      <vt:lpstr>Florida: victory cigar in sight?</vt:lpstr>
      <vt:lpstr>What the college board should 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 &amp; ACT</dc:title>
  <cp:lastModifiedBy>Chee Keet Wong</cp:lastModifiedBy>
  <cp:revision>1</cp:revision>
  <dcterms:modified xsi:type="dcterms:W3CDTF">2019-06-28T05:21:02Z</dcterms:modified>
</cp:coreProperties>
</file>